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08F8A-C8B6-4EB7-87DA-CCEA4D6C9DE1}" v="7" dt="2025-05-13T12:38:26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6DA1B-AA26-448B-8D8C-B517590D86AD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FFFB-B601-40A8-92FC-450BBF8581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887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1219-6436-62F7-6913-F4EB02AAF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AEF19-E21D-E01F-2020-D510DD9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6D882-7B85-E3E8-7A67-688CB3E5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834E-D12E-D805-E766-EBBC9E02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71E13-DA0A-A7E1-FC2D-0BBD8633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239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9CFB-F964-7610-8449-1403040D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5EE1-45F7-A90E-662C-46C418712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A259C-A0DE-1799-C5BF-A1C1C2AA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6C975-58D0-07A8-59C9-2DCF5C5E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2CE01-B634-DBAA-4149-E5920F93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149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3E830-ED4F-2D44-9732-D4F85F5EC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F9AAE-85A8-BA5A-7E62-96B797E8A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DE7A8-3BFD-7DDD-A98E-14C919A4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FE6D1-2D26-AF07-C8FA-CF7C9B88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0364-273C-C010-9B98-144BA120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267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1_Blank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44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375" cy="88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body" idx="1"/>
          </p:nvPr>
        </p:nvSpPr>
        <p:spPr>
          <a:xfrm>
            <a:off x="5781294" y="1923350"/>
            <a:ext cx="5464809" cy="30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5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52C7-0619-70F8-7CEB-90E36C3C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B967C-FF29-E043-E334-8A586967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7A6A-3BEC-A149-3D02-A403B927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E2069-0ADB-74A9-AA10-C061976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8CF10-223E-E862-6B5C-2E7CF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906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563B-83BA-4401-F54C-71E4EF68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0C03-CD50-52D5-C188-2F0F3EDF3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C99F-31B6-4559-AAB8-05533F76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74B8B-85D8-D126-CF31-2724146B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7A1EF-6804-CEF8-17C1-BA97EFDE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576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11A2-26C4-B675-393A-2180FE5F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7382D-77AC-D4D1-F5C0-3D07B852D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B584E-4E21-17AB-D893-B042C2204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E9F45-6282-5BEF-7C6E-60FB682A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656D-D7E0-A0D3-FD35-DF87CD9A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D5BC6-4E3F-3EE6-2F64-F91DDC9C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460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FD51-7AD8-2D17-B3A9-BC65F643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02EA4-7C90-A442-8147-FF74EFA2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C3E40-EDBE-7920-1D20-8F924D924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0CB30-B13C-EC19-6385-CFA10C3EB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8330C-057D-DC2B-A069-0094867C0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2C29F-C079-3C1F-FF9F-863E7EA5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CE912-CB4F-9761-F037-53D94679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15917-963D-C69A-6E78-5B744445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5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F0B6-CBE0-86B5-ACE8-FF3B711D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1FF76-81C1-D7A5-A46A-D4F71792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EB3BF-5B0E-91C0-4DD0-2EFB3790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40CD7-AF3E-F88C-8B48-7727042C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158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11C96-07C6-2B19-9DD0-1B1A1EC1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E5586-4E08-4BA5-64DF-A34BF2D9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007F5-0493-AAD4-24E7-D7CF36B3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72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FA37-EDA3-1D86-AEB3-E0399E03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CA40B-323C-CBB4-313A-DFB5CFFF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DD70C-CBFB-B76A-3990-03120A6AF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BFC11-8DA5-5A9E-71FC-476B2D48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A8A2C-084C-3D5B-CE84-4205B7DF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5196C-24BB-D76A-A1B0-CE133FC5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997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8E81-6159-70DC-11F0-B6F2666A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26685-5686-B876-33A0-47B317DDF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5604C-37C1-2E68-84B2-945D65969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08023-141E-DABC-7BE2-78D929CD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72950-6B1B-FFBF-83A5-189F59E9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B08A8-5877-333D-6475-B081F17C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385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FFE55-5C86-D49D-0B69-9ADD2AA5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73751-41B4-3CCF-08FC-AE29D2911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96A42-DC23-2B67-F5A2-7D8D83C26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DFF55-096C-4F02-8F6E-0DE382D95A38}" type="datetimeFigureOut">
              <a:rPr lang="en-ZA" smtClean="0"/>
              <a:t>2025/05/13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D5928-FBD9-AB6D-A4C8-88B6DAADD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01A91-5E51-098A-3F65-9E96CE080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6EC8C-FF6E-4E9F-9213-96B6F3138A76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D1B37-1BE2-B00A-B364-17F3DA01BF7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5524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ZA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22842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cgcsa.co.za/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 title="Intr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 title="Logos.png"/>
          <p:cNvPicPr preferRelativeResize="0"/>
          <p:nvPr/>
        </p:nvPicPr>
        <p:blipFill rotWithShape="1">
          <a:blip r:embed="rId4">
            <a:alphaModFix/>
          </a:blip>
          <a:srcRect l="44748"/>
          <a:stretch/>
        </p:blipFill>
        <p:spPr>
          <a:xfrm>
            <a:off x="1786251" y="903400"/>
            <a:ext cx="2701076" cy="10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1786200" y="2854725"/>
            <a:ext cx="10405800" cy="200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195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rgbClr val="111A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Evolution of Financial Crime</a:t>
            </a:r>
            <a:endParaRPr sz="4000" b="0" i="0" u="none" strike="noStrike" cap="none" dirty="0">
              <a:solidFill>
                <a:srgbClr val="111A4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12700" marR="0" lvl="0" indent="0" algn="l" rtl="0">
              <a:lnSpc>
                <a:spcPct val="1195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dirty="0">
                <a:solidFill>
                  <a:srgbClr val="111A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My Personal Observations </a:t>
            </a:r>
          </a:p>
          <a:p>
            <a:pPr marL="12700" marR="0" lvl="0" indent="0" algn="l" rtl="0">
              <a:lnSpc>
                <a:spcPct val="1195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dirty="0">
                <a:solidFill>
                  <a:srgbClr val="111A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Nischal </a:t>
            </a:r>
            <a:r>
              <a:rPr lang="en-US" sz="2800" dirty="0" err="1">
                <a:solidFill>
                  <a:srgbClr val="111A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Mewalall</a:t>
            </a:r>
            <a:r>
              <a:rPr lang="en-US" sz="2800" dirty="0">
                <a:solidFill>
                  <a:srgbClr val="111A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– CEO SABRIC</a:t>
            </a:r>
            <a:endParaRPr sz="2800" b="0" i="0" u="none" strike="noStrike" cap="none" dirty="0">
              <a:solidFill>
                <a:srgbClr val="111A4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CAD66-D070-DF49-3AE1-0A8998D8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ZA" sz="4200" b="1"/>
              <a:t>When crime was uncomplicated &amp; in the Street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5B6A-1DE9-90F6-905C-281486C49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b="1"/>
              <a:t>Prosecutor Lense (2002):</a:t>
            </a:r>
            <a:endParaRPr lang="en-US" sz="15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/>
              <a:t>Courtrooms dominated by </a:t>
            </a:r>
            <a:r>
              <a:rPr lang="en-US" sz="1500" b="1"/>
              <a:t>violent crime</a:t>
            </a:r>
            <a:r>
              <a:rPr lang="en-US" sz="1500"/>
              <a:t>: robberies, hijackings, murder, rape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/>
              <a:t>CIT robberies</a:t>
            </a:r>
            <a:r>
              <a:rPr lang="en-US" sz="1500"/>
              <a:t> and </a:t>
            </a:r>
            <a:r>
              <a:rPr lang="en-US" sz="1500" b="1"/>
              <a:t>bank hold-ups</a:t>
            </a:r>
            <a:r>
              <a:rPr lang="en-US" sz="1500"/>
              <a:t> were on the 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/>
              <a:t>Crime was </a:t>
            </a:r>
            <a:r>
              <a:rPr lang="en-US" sz="1500" b="1"/>
              <a:t>visible</a:t>
            </a:r>
            <a:r>
              <a:rPr lang="en-US" sz="1500"/>
              <a:t>, personal, and physically violent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/>
              <a:t>Economic crime already emerging:</a:t>
            </a:r>
            <a:endParaRPr lang="en-US" sz="15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/>
              <a:t>Fraud dockets stacked with </a:t>
            </a:r>
            <a:r>
              <a:rPr lang="en-US" sz="1500" b="1"/>
              <a:t>cheque scams</a:t>
            </a:r>
            <a:r>
              <a:rPr lang="en-US" sz="1500"/>
              <a:t> and </a:t>
            </a:r>
            <a:r>
              <a:rPr lang="en-US" sz="1500" b="1"/>
              <a:t>forgery cases</a:t>
            </a:r>
            <a:endParaRPr lang="en-US" sz="15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/>
              <a:t>Cases avoided by many due to complexity and </a:t>
            </a:r>
            <a:r>
              <a:rPr lang="en-US" sz="1500" b="1"/>
              <a:t>evidentiary challenges</a:t>
            </a:r>
            <a:endParaRPr lang="en-US" sz="15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/>
              <a:t>Required deep understanding of </a:t>
            </a:r>
            <a:r>
              <a:rPr lang="en-US" sz="1500" b="1"/>
              <a:t>admissibility of documentary evidence</a:t>
            </a:r>
            <a:endParaRPr lang="en-US" sz="150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/>
              <a:t>Crime was still tangible:</a:t>
            </a:r>
            <a:endParaRPr lang="en-US" sz="15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/>
              <a:t>Suspects brought in by police, arrest, bail, investigate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/>
              <a:t>Justice pursued through visible prosecutions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/>
              <a:t>Communities felt the impact daily—in streets, taxis, homes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/>
              <a:t>But the landscape was changing:</a:t>
            </a:r>
            <a:endParaRPr lang="en-US" sz="15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/>
              <a:t>Globalisation</a:t>
            </a:r>
            <a:r>
              <a:rPr lang="en-US" sz="1500"/>
              <a:t> began reshaping criminal patterns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/>
              <a:t>Rise in </a:t>
            </a:r>
            <a:r>
              <a:rPr lang="en-US" sz="1500" b="1"/>
              <a:t>foreign syndicates and cross-border tactics</a:t>
            </a:r>
            <a:endParaRPr lang="en-US" sz="15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/>
              <a:t>Early signs of crime evolving from physical to financial and digital</a:t>
            </a:r>
          </a:p>
          <a:p>
            <a:endParaRPr lang="en-ZA" sz="1500"/>
          </a:p>
        </p:txBody>
      </p:sp>
    </p:spTree>
    <p:extLst>
      <p:ext uri="{BB962C8B-B14F-4D97-AF65-F5344CB8AC3E}">
        <p14:creationId xmlns:p14="http://schemas.microsoft.com/office/powerpoint/2010/main" val="21571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4065D4-775C-E978-BAE8-E4EFA421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Financial Intelligence – When Crime Got Smart</a:t>
            </a:r>
            <a:endParaRPr lang="en-ZA" sz="4800" b="1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9DB21-D8A5-9CB0-E48A-0E5B4919E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095" y="630936"/>
            <a:ext cx="6497845" cy="5478672"/>
          </a:xfrm>
          <a:noFill/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Shift in focus:</a:t>
            </a:r>
            <a:endParaRPr lang="en-US" sz="12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Moved from prosecuting physical acts to following the money trail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Crime wasn’t about who pulled the trigger—it was about who funded, laundered, and enabled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By 2009, a new criminal battlefield emerged:</a:t>
            </a:r>
            <a:endParaRPr lang="en-US" sz="12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Fake accounts, fake identities, and rising banking fraud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Drug trafficking hubs and public sector corruption grew rapidly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Illicit funds layered through property, trusts, and offshore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Legitimation of street crime proceeds:</a:t>
            </a:r>
            <a:endParaRPr lang="en-US" sz="12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Criminals began wearing suits—money moved from street to boardroom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Visible crime translated into legitimate wealth and influence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Post-9/11 paradigm shift:</a:t>
            </a:r>
            <a:endParaRPr lang="en-US" sz="12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Focus shifted to tracing clean money funding terrorism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South Africa became a node in global terror finance networks (e.g. White Widow, Kenya attacks)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State capture era exposed systemic manipulation:</a:t>
            </a:r>
            <a:endParaRPr lang="en-US" sz="12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Massive fraud in energy, infrastructure, and health budgets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Investigators had to ignore transactions under R1 million due to resource constraints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Core insight:</a:t>
            </a:r>
            <a:endParaRPr lang="en-US" sz="12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These were no longer just financial crimes—they were economic crimes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“Every stolen cent is a road not built, a school not opened, a job not created.”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The further crime moves from physical acts, the greater its economic damage</a:t>
            </a:r>
          </a:p>
          <a:p>
            <a:endParaRPr lang="en-Z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6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7A6EA-3072-99D7-9F9B-DFF4D3E9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3700" b="1">
                <a:solidFill>
                  <a:schemeClr val="bg1"/>
                </a:solidFill>
              </a:rPr>
              <a:t>When Crime Entered Systems and Processes</a:t>
            </a:r>
            <a:endParaRPr lang="en-ZA" sz="3700" b="1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A47F37A-61D2-9D79-3AE3-537A8885A6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62569" y="2010758"/>
            <a:ext cx="9880893" cy="47837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</a:rPr>
              <a:t>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system under attack: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Legacy banking platforms, never designed for digital-age fraud, were exploited by sophisticated criminals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Procedural and regulatory gaps were studied and used more effectively by criminals than by law enforcement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The “perfect storm” emerged: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Human vulnerabilities (phishing, social engineering, distraction)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Data protection limits (POPIA) restricting info sharing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AI automation used maliciously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Instant payment systems reducing time to intercept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kumimoji="0" lang="en-US" altLang="en-US" sz="12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Scams now dominate banking risk: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Billions lost annually by customers who are tricked, not hacked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Losses are often non-recoverable, leading to erosion of trust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Banks alone cannot solve the problem—it requires multi-sector, systemic intervention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Key insight: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Crime has moved beyond individuals—it’s embedded in processes, systems, and networks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Traditional controls are too slow and too reactive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Only an intelligence-led, AI-supported response can address this scale and speed of harm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3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7DB1-F423-D546-4C6D-0F16FD98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Economic Cost of Fin Crime – A National Burden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6D40-4C27-79FE-9C34-CFA589CAE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Crime costs South Africa ~10% of GDP annually</a:t>
            </a:r>
            <a:br>
              <a:rPr lang="en-US" dirty="0"/>
            </a:br>
            <a:r>
              <a:rPr lang="en-US" dirty="0"/>
              <a:t>→ Equivalent to R700 billion in 2023 (World Bank estimate)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Breakdown of key cost drivers: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2.6%</a:t>
            </a:r>
            <a:r>
              <a:rPr lang="en-US" dirty="0"/>
              <a:t> – Direct losses from fraud, theft, scams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4.2%</a:t>
            </a:r>
            <a:r>
              <a:rPr lang="en-US" dirty="0"/>
              <a:t> – Private protection costs (guards, insurance, alarms)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1.8%</a:t>
            </a:r>
            <a:r>
              <a:rPr lang="en-US" dirty="0"/>
              <a:t> – Opportunity costs (lost tourism, logistics inefficiencies)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1.0%</a:t>
            </a:r>
            <a:r>
              <a:rPr lang="en-US" dirty="0"/>
              <a:t> – Public funds diverted from health, education,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Wider economic impact: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1% lost annual growth as businesses </a:t>
            </a:r>
            <a:r>
              <a:rPr lang="en-US" dirty="0" err="1"/>
              <a:t>prioritise</a:t>
            </a:r>
            <a:r>
              <a:rPr lang="en-US" dirty="0"/>
              <a:t> security over expansion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 cost of capital and reduced foreign investment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Budgets stretched across policing, prosecution, and incarceration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Rising compliance costs for AML and fraud prevention in financial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Social consequences: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Disproportionate harm to vulnerable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Erosion of trust in institutions and governance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Reduced social cohesion due to repeated corruption scandals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Global credibility damage: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FATF </a:t>
            </a:r>
            <a:r>
              <a:rPr lang="en-US" dirty="0" err="1"/>
              <a:t>greylisting</a:t>
            </a:r>
            <a:r>
              <a:rPr lang="en-US" dirty="0"/>
              <a:t> (2023) raises due-diligence costs and slows trade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Bottom Line: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Financial crime is a national economic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Combating it through AI-enabled investigation is an economic and social imperative, not just a policing issue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364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D2ED-6AAC-FD56-7CEE-56D5610A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Evolved – From the Street to the Server</a:t>
            </a:r>
            <a:endParaRPr lang="en-ZA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2E8409-2CDF-95C9-545D-8CAC062979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62138"/>
            <a:ext cx="1030785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Crime today is not what it was 20 years ago</a:t>
            </a:r>
            <a:b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The shift is from physical violence to digital exploitation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While violent crime persists, our greatest threats now lie in: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theft and cyber-enabled fraud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breaches targeting sensitive financial and personal information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Insider collusion within trusted institutions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of AI, deepfakes, and crypto laundering by criminals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now face a new breed: Hybrid criminals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Skilled in finance, tech, and regulatory blind spots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Operate across jurisdictions and systems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Don’t need guns—just Wi-Fi and a weak compliance link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Implication: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Traditional crime-fighting tools are no longer enough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must build intelligence-driven, tech-enabled responses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9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1488E-A846-D091-7AD6-074AAB4F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3700" b="1">
                <a:solidFill>
                  <a:schemeClr val="bg1"/>
                </a:solidFill>
              </a:rPr>
              <a:t>Institutional Response Must Match the Threat</a:t>
            </a:r>
            <a:endParaRPr lang="en-ZA" sz="3700" b="1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62A29-C8B5-313B-040F-B87A209B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314" y="1762387"/>
            <a:ext cx="9880893" cy="47250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We cannot fight digital crime with analog tools</a:t>
            </a:r>
            <a:br>
              <a:rPr lang="en-US" sz="1400" dirty="0"/>
            </a:br>
            <a:r>
              <a:rPr lang="en-US" sz="1400" dirty="0"/>
              <a:t>→ A criminal armed with Wi-Fi cannot be stopped with a gun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We must rethink our approach to crime prevention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Adopt </a:t>
            </a:r>
            <a:r>
              <a:rPr lang="en-US" sz="1400" b="1" dirty="0"/>
              <a:t>smart, technology-enabled responses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Build systems that are </a:t>
            </a:r>
            <a:r>
              <a:rPr lang="en-US" sz="1400" b="1" dirty="0"/>
              <a:t>adaptive, data-driven, and AI-powered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Law enforcement cannot act alone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Requires </a:t>
            </a:r>
            <a:r>
              <a:rPr lang="en-US" sz="1400" b="1" dirty="0"/>
              <a:t>public–private partnerships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Leverage the </a:t>
            </a:r>
            <a:r>
              <a:rPr lang="en-US" sz="1400" b="1" dirty="0"/>
              <a:t>best of state capability and industry innovation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Reasons for optimism: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Growing awareness of systemic gaps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Openness to innovation and digital transformation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Willingness to collaborate across silos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Closing insight: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For the first time, we have the tools—and the will—to match the threat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It’s time to </a:t>
            </a:r>
            <a:r>
              <a:rPr lang="en-US" sz="1400" b="1" dirty="0"/>
              <a:t>close the gap between our challenges and our capabilities</a:t>
            </a:r>
            <a:endParaRPr lang="en-US" sz="1400" dirty="0"/>
          </a:p>
          <a:p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17805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6176280" y="1978325"/>
            <a:ext cx="46446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 dirty="0">
                <a:solidFill>
                  <a:srgbClr val="00164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Where to </a:t>
            </a:r>
            <a:r>
              <a:rPr lang="en-US" sz="3000">
                <a:solidFill>
                  <a:srgbClr val="00164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find us</a:t>
            </a:r>
            <a:endParaRPr sz="300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4" name="Google Shape;84;p27"/>
          <p:cNvSpPr txBox="1"/>
          <p:nvPr/>
        </p:nvSpPr>
        <p:spPr>
          <a:xfrm>
            <a:off x="6215590" y="2597176"/>
            <a:ext cx="4045500" cy="30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011 777 3300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The Consumer Goods Council of South Africa (CGCSA)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@CGCSA 1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www.cgcsa.co.za</a:t>
            </a:r>
            <a:endParaRPr sz="18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164 Katherine Street, </a:t>
            </a:r>
            <a:r>
              <a:rPr lang="en-US" sz="180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Pinmill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Farm Block D, Sandton 2146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5" name="Google Shape;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4741" y="2597165"/>
            <a:ext cx="400421" cy="40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6468" y="3260561"/>
            <a:ext cx="417054" cy="41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56318" y="3940570"/>
            <a:ext cx="417373" cy="41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5578" y="5300952"/>
            <a:ext cx="418736" cy="4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53997" y="4620930"/>
            <a:ext cx="422001" cy="422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68590c4-e86b-4cbd-a4ab-c095d7f6052d}" enabled="1" method="Standard" siteId="{b7de089f-aaef-4ef0-aef1-0a9e78e5b30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999</Words>
  <Application>Microsoft Office PowerPoint</Application>
  <PresentationFormat>Widescreen</PresentationFormat>
  <Paragraphs>121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Montserrat Black</vt:lpstr>
      <vt:lpstr>Montserrat Medium</vt:lpstr>
      <vt:lpstr>Office Theme</vt:lpstr>
      <vt:lpstr>PowerPoint Presentation</vt:lpstr>
      <vt:lpstr>When crime was uncomplicated &amp; in the Street</vt:lpstr>
      <vt:lpstr>Financial Intelligence – When Crime Got Smart</vt:lpstr>
      <vt:lpstr>When Crime Entered Systems and Processes</vt:lpstr>
      <vt:lpstr>The Economic Cost of Fin Crime – A National Burden</vt:lpstr>
      <vt:lpstr>Evolved – From the Street to the Server</vt:lpstr>
      <vt:lpstr>Institutional Response Must Match the Threat</vt:lpstr>
      <vt:lpstr>Where to find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Nischal Mewalall</dc:creator>
  <cp:lastModifiedBy>Nischal Mewalall</cp:lastModifiedBy>
  <cp:revision>2</cp:revision>
  <dcterms:created xsi:type="dcterms:W3CDTF">2025-05-13T11:29:57Z</dcterms:created>
  <dcterms:modified xsi:type="dcterms:W3CDTF">2025-05-13T12:43:06Z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Restricted</vt:lpwstr>
  </property>
</Properties>
</file>